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6858000" cx="12192000"/>
  <p:notesSz cx="6858000" cy="9144000"/>
  <p:embeddedFontLst>
    <p:embeddedFont>
      <p:font typeface="Montserrat"/>
      <p:regular r:id="rId31"/>
      <p:bold r:id="rId32"/>
      <p:italic r:id="rId33"/>
      <p:boldItalic r:id="rId34"/>
    </p:embeddedFont>
    <p:embeddedFont>
      <p:font typeface="EB Garamond"/>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9" roundtripDataSignature="AMtx7mgRN7364l5S4Xtiwo1QjBiD6Qyf5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regular.fntdata"/><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Montserrat-italic.fntdata"/><Relationship Id="rId10" Type="http://schemas.openxmlformats.org/officeDocument/2006/relationships/slide" Target="slides/slide6.xml"/><Relationship Id="rId32" Type="http://schemas.openxmlformats.org/officeDocument/2006/relationships/font" Target="fonts/Montserrat-bold.fntdata"/><Relationship Id="rId13" Type="http://schemas.openxmlformats.org/officeDocument/2006/relationships/slide" Target="slides/slide9.xml"/><Relationship Id="rId35" Type="http://schemas.openxmlformats.org/officeDocument/2006/relationships/font" Target="fonts/EBGaramond-regular.fntdata"/><Relationship Id="rId12" Type="http://schemas.openxmlformats.org/officeDocument/2006/relationships/slide" Target="slides/slide8.xml"/><Relationship Id="rId34" Type="http://schemas.openxmlformats.org/officeDocument/2006/relationships/font" Target="fonts/Montserrat-boldItalic.fntdata"/><Relationship Id="rId15" Type="http://schemas.openxmlformats.org/officeDocument/2006/relationships/slide" Target="slides/slide11.xml"/><Relationship Id="rId37" Type="http://schemas.openxmlformats.org/officeDocument/2006/relationships/font" Target="fonts/EBGaramond-italic.fntdata"/><Relationship Id="rId14" Type="http://schemas.openxmlformats.org/officeDocument/2006/relationships/slide" Target="slides/slide10.xml"/><Relationship Id="rId36" Type="http://schemas.openxmlformats.org/officeDocument/2006/relationships/font" Target="fonts/EBGaramond-bold.fntdata"/><Relationship Id="rId17" Type="http://schemas.openxmlformats.org/officeDocument/2006/relationships/slide" Target="slides/slide13.xml"/><Relationship Id="rId39" Type="http://customschemas.google.com/relationships/presentationmetadata" Target="metadata"/><Relationship Id="rId16" Type="http://schemas.openxmlformats.org/officeDocument/2006/relationships/slide" Target="slides/slide12.xml"/><Relationship Id="rId38" Type="http://schemas.openxmlformats.org/officeDocument/2006/relationships/font" Target="fonts/EBGaramond-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f1dbe8969c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f1dbe8969c_1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lineas hor</a:t>
            </a:r>
            <a:endParaRPr/>
          </a:p>
        </p:txBody>
      </p:sp>
      <p:sp>
        <p:nvSpPr>
          <p:cNvPr id="152" name="Google Shape;15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Determinante</a:t>
            </a:r>
            <a:br>
              <a:rPr lang="en-US"/>
            </a:br>
            <a:br>
              <a:rPr lang="en-US"/>
            </a:br>
            <a:r>
              <a:rPr lang="en-US"/>
              <a:t>Suma ponderada de la capa de los pixeles, el resultado se va guardando en las neuronas de la capa de convolucion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hablar de padding</a:t>
            </a:r>
            <a:endParaRPr/>
          </a:p>
        </p:txBody>
      </p:sp>
      <p:sp>
        <p:nvSpPr>
          <p:cNvPr id="165" name="Google Shape;16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US"/>
              <a:t>A neuron’s weights can be represented as a small image the size of the receptive field. </a:t>
            </a:r>
            <a:endParaRPr/>
          </a:p>
          <a:p>
            <a:pPr indent="0" lvl="0" marL="0" rtl="0" algn="l">
              <a:spcBef>
                <a:spcPts val="0"/>
              </a:spcBef>
              <a:spcAft>
                <a:spcPts val="0"/>
              </a:spcAft>
              <a:buClr>
                <a:schemeClr val="dk1"/>
              </a:buClr>
              <a:buSzPts val="1200"/>
              <a:buFont typeface="Calibri"/>
              <a:buNone/>
            </a:pPr>
            <a:r>
              <a:rPr lang="en-US"/>
              <a:t>Filters or </a:t>
            </a:r>
            <a:r>
              <a:rPr i="1" lang="en-US"/>
              <a:t>convolution kernels</a:t>
            </a:r>
            <a:r>
              <a:rPr lang="en-US"/>
              <a:t> (sets of weights), called </a:t>
            </a:r>
            <a:r>
              <a:rPr i="1" lang="en-US"/>
              <a:t>filters </a:t>
            </a:r>
            <a:r>
              <a:rPr lang="en-US"/>
              <a:t>():</a:t>
            </a:r>
            <a:endParaRPr/>
          </a:p>
          <a:p>
            <a:pPr indent="0" lvl="0" marL="0" rtl="0" algn="l">
              <a:spcBef>
                <a:spcPts val="0"/>
              </a:spcBef>
              <a:spcAft>
                <a:spcPts val="0"/>
              </a:spcAft>
              <a:buNone/>
            </a:pPr>
            <a:r>
              <a:rPr lang="en-US"/>
              <a:t>The first one is represented as a black square with a vertical white line in the middle (it is a 7 × 7 matrix full of 0s except for the central column, which is full of 1s); neurons using these weights will ignore everything in their receptive field except for the central vertical line (since all inputs will get multiplied by 0, except for the ones located in the central vertical line).</a:t>
            </a:r>
            <a:endParaRPr/>
          </a:p>
          <a:p>
            <a:pPr indent="0" lvl="0" marL="0" rtl="0" algn="l">
              <a:spcBef>
                <a:spcPts val="0"/>
              </a:spcBef>
              <a:spcAft>
                <a:spcPts val="0"/>
              </a:spcAft>
              <a:buNone/>
            </a:pPr>
            <a:r>
              <a:rPr lang="en-US"/>
              <a:t>The second filter is a black square with a horizontal white line in the middle. </a:t>
            </a:r>
            <a:endParaRPr/>
          </a:p>
          <a:p>
            <a:pPr indent="0" lvl="0" marL="0" rtl="0" algn="l">
              <a:spcBef>
                <a:spcPts val="0"/>
              </a:spcBef>
              <a:spcAft>
                <a:spcPts val="0"/>
              </a:spcAft>
              <a:buNone/>
            </a:pPr>
            <a:r>
              <a:rPr lang="en-US"/>
              <a:t>These weights will ignore everything in their receptive field except for the central horizontal line. </a:t>
            </a:r>
            <a:endParaRPr/>
          </a:p>
          <a:p>
            <a:pPr indent="0" lvl="0" marL="0" rtl="0" algn="l">
              <a:spcBef>
                <a:spcPts val="0"/>
              </a:spcBef>
              <a:spcAft>
                <a:spcPts val="0"/>
              </a:spcAft>
              <a:buNone/>
            </a:pPr>
            <a:r>
              <a:t/>
            </a:r>
            <a:endParaRPr/>
          </a:p>
        </p:txBody>
      </p:sp>
      <p:sp>
        <p:nvSpPr>
          <p:cNvPr id="195" name="Google Shape;195;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Kernel de 0s me sirve para enfatizar lineas horizontales</a:t>
            </a:r>
            <a:endParaRPr/>
          </a:p>
        </p:txBody>
      </p:sp>
      <p:sp>
        <p:nvSpPr>
          <p:cNvPr id="202" name="Google Shape;20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Camarena</a:t>
            </a:r>
            <a:endParaRPr/>
          </a:p>
        </p:txBody>
      </p:sp>
      <p:sp>
        <p:nvSpPr>
          <p:cNvPr id="216" name="Google Shape;21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f1dbe8969c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f1dbe8969c_1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Agregacion de pixel más representativo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27" name="Google Shape;22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Enfatizar caractertisticas, </a:t>
            </a:r>
            <a:br>
              <a:rPr lang="en-US"/>
            </a:br>
            <a:br>
              <a:rPr lang="en-US"/>
            </a:br>
            <a:r>
              <a:rPr lang="en-US"/>
              <a:t>Aguas con destruccion de info</a:t>
            </a:r>
            <a:endParaRPr/>
          </a:p>
        </p:txBody>
      </p:sp>
      <p:sp>
        <p:nvSpPr>
          <p:cNvPr id="248" name="Google Shape;24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f1dbe8969c_1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f1dbe8969c_1_1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f1dbe8969c_1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f1dbe8969c_1_1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f1dbe8969c_1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f1dbe8969c_1_1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Premio Nobel MEdicina</a:t>
            </a:r>
            <a:endParaRPr/>
          </a:p>
        </p:txBody>
      </p:sp>
      <p:sp>
        <p:nvSpPr>
          <p:cNvPr id="117" name="Google Shape;11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Img peque y faciles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Img dificiles</a:t>
            </a:r>
            <a:endParaRPr/>
          </a:p>
          <a:p>
            <a:pPr indent="0" lvl="0" marL="0" rtl="0" algn="l">
              <a:spcBef>
                <a:spcPts val="0"/>
              </a:spcBef>
              <a:spcAft>
                <a:spcPts val="0"/>
              </a:spcAft>
              <a:buNone/>
            </a:pPr>
            <a:r>
              <a:t/>
            </a:r>
            <a:endParaRPr/>
          </a:p>
        </p:txBody>
      </p:sp>
      <p:sp>
        <p:nvSpPr>
          <p:cNvPr id="133" name="Google Shape;13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3">
  <p:cSld name="TITLE_15">
    <p:spTree>
      <p:nvGrpSpPr>
        <p:cNvPr id="84" name="Shape 84"/>
        <p:cNvGrpSpPr/>
        <p:nvPr/>
      </p:nvGrpSpPr>
      <p:grpSpPr>
        <a:xfrm>
          <a:off x="0" y="0"/>
          <a:ext cx="0" cy="0"/>
          <a:chOff x="0" y="0"/>
          <a:chExt cx="0" cy="0"/>
        </a:xfrm>
      </p:grpSpPr>
      <p:sp>
        <p:nvSpPr>
          <p:cNvPr id="85" name="Google Shape;85;gf1dbe8969c_1_169"/>
          <p:cNvSpPr txBox="1"/>
          <p:nvPr>
            <p:ph type="ctrTitle"/>
          </p:nvPr>
        </p:nvSpPr>
        <p:spPr>
          <a:xfrm>
            <a:off x="415611" y="992767"/>
            <a:ext cx="11360700" cy="2736900"/>
          </a:xfrm>
          <a:prstGeom prst="rect">
            <a:avLst/>
          </a:prstGeom>
        </p:spPr>
        <p:txBody>
          <a:bodyPr anchorCtr="0" anchor="b" bIns="45700" lIns="91425" spcFirstLastPara="1" rIns="91425" wrap="square" tIns="45700">
            <a:normAutofit/>
          </a:bodyPr>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86" name="Google Shape;86;gf1dbe8969c_1_169"/>
          <p:cNvSpPr txBox="1"/>
          <p:nvPr>
            <p:ph idx="1" type="subTitle"/>
          </p:nvPr>
        </p:nvSpPr>
        <p:spPr>
          <a:xfrm>
            <a:off x="415600" y="3778833"/>
            <a:ext cx="11360700" cy="1056900"/>
          </a:xfrm>
          <a:prstGeom prst="rect">
            <a:avLst/>
          </a:prstGeom>
        </p:spPr>
        <p:txBody>
          <a:bodyPr anchorCtr="0" anchor="t" bIns="45700" lIns="91425" spcFirstLastPara="1" rIns="91425" wrap="square" tIns="45700">
            <a:normAutofit/>
          </a:bodyPr>
          <a:lstStyle>
            <a:lvl1pPr lvl="0" rtl="0" algn="ctr">
              <a:lnSpc>
                <a:spcPct val="100000"/>
              </a:lnSpc>
              <a:spcBef>
                <a:spcPts val="1000"/>
              </a:spcBef>
              <a:spcAft>
                <a:spcPts val="0"/>
              </a:spcAft>
              <a:buSzPts val="3700"/>
              <a:buNone/>
              <a:defRPr sz="3700"/>
            </a:lvl1pPr>
            <a:lvl2pPr lvl="1" rtl="0" algn="ctr">
              <a:lnSpc>
                <a:spcPct val="100000"/>
              </a:lnSpc>
              <a:spcBef>
                <a:spcPts val="500"/>
              </a:spcBef>
              <a:spcAft>
                <a:spcPts val="0"/>
              </a:spcAft>
              <a:buSzPts val="3700"/>
              <a:buNone/>
              <a:defRPr sz="3700"/>
            </a:lvl2pPr>
            <a:lvl3pPr lvl="2" rtl="0" algn="ctr">
              <a:lnSpc>
                <a:spcPct val="100000"/>
              </a:lnSpc>
              <a:spcBef>
                <a:spcPts val="500"/>
              </a:spcBef>
              <a:spcAft>
                <a:spcPts val="0"/>
              </a:spcAft>
              <a:buSzPts val="3700"/>
              <a:buNone/>
              <a:defRPr sz="3700"/>
            </a:lvl3pPr>
            <a:lvl4pPr lvl="3" rtl="0" algn="ctr">
              <a:lnSpc>
                <a:spcPct val="100000"/>
              </a:lnSpc>
              <a:spcBef>
                <a:spcPts val="500"/>
              </a:spcBef>
              <a:spcAft>
                <a:spcPts val="0"/>
              </a:spcAft>
              <a:buSzPts val="3700"/>
              <a:buNone/>
              <a:defRPr sz="3700"/>
            </a:lvl4pPr>
            <a:lvl5pPr lvl="4" rtl="0" algn="ctr">
              <a:lnSpc>
                <a:spcPct val="100000"/>
              </a:lnSpc>
              <a:spcBef>
                <a:spcPts val="500"/>
              </a:spcBef>
              <a:spcAft>
                <a:spcPts val="0"/>
              </a:spcAft>
              <a:buSzPts val="3700"/>
              <a:buNone/>
              <a:defRPr sz="3700"/>
            </a:lvl5pPr>
            <a:lvl6pPr lvl="5" rtl="0" algn="ctr">
              <a:lnSpc>
                <a:spcPct val="100000"/>
              </a:lnSpc>
              <a:spcBef>
                <a:spcPts val="500"/>
              </a:spcBef>
              <a:spcAft>
                <a:spcPts val="0"/>
              </a:spcAft>
              <a:buSzPts val="3700"/>
              <a:buNone/>
              <a:defRPr sz="3700"/>
            </a:lvl6pPr>
            <a:lvl7pPr lvl="6" rtl="0" algn="ctr">
              <a:lnSpc>
                <a:spcPct val="100000"/>
              </a:lnSpc>
              <a:spcBef>
                <a:spcPts val="500"/>
              </a:spcBef>
              <a:spcAft>
                <a:spcPts val="0"/>
              </a:spcAft>
              <a:buSzPts val="3700"/>
              <a:buNone/>
              <a:defRPr sz="3700"/>
            </a:lvl7pPr>
            <a:lvl8pPr lvl="7" rtl="0" algn="ctr">
              <a:lnSpc>
                <a:spcPct val="100000"/>
              </a:lnSpc>
              <a:spcBef>
                <a:spcPts val="500"/>
              </a:spcBef>
              <a:spcAft>
                <a:spcPts val="0"/>
              </a:spcAft>
              <a:buSzPts val="3700"/>
              <a:buNone/>
              <a:defRPr sz="3700"/>
            </a:lvl8pPr>
            <a:lvl9pPr lvl="8" rtl="0" algn="ctr">
              <a:lnSpc>
                <a:spcPct val="100000"/>
              </a:lnSpc>
              <a:spcBef>
                <a:spcPts val="500"/>
              </a:spcBef>
              <a:spcAft>
                <a:spcPts val="0"/>
              </a:spcAft>
              <a:buSzPts val="3700"/>
              <a:buNone/>
              <a:defRPr sz="3700"/>
            </a:lvl9pPr>
          </a:lstStyle>
          <a:p/>
        </p:txBody>
      </p:sp>
      <p:sp>
        <p:nvSpPr>
          <p:cNvPr id="87" name="Google Shape;87;gf1dbe8969c_1_169"/>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2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2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2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2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3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3"/>
          <p:cNvSpPr/>
          <p:nvPr>
            <p:ph idx="2" type="pic"/>
          </p:nvPr>
        </p:nvSpPr>
        <p:spPr>
          <a:xfrm>
            <a:off x="5183188" y="987425"/>
            <a:ext cx="6172200" cy="4873625"/>
          </a:xfrm>
          <a:prstGeom prst="rect">
            <a:avLst/>
          </a:prstGeom>
          <a:noFill/>
          <a:ln>
            <a:noFill/>
          </a:ln>
        </p:spPr>
      </p:sp>
      <p:sp>
        <p:nvSpPr>
          <p:cNvPr id="68" name="Google Shape;68;p3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9.png"/><Relationship Id="rId4" Type="http://schemas.openxmlformats.org/officeDocument/2006/relationships/image" Target="../media/image12.png"/><Relationship Id="rId5"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0.jp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image" Target="../media/image12.png"/><Relationship Id="rId5"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6.jp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1" name="Shape 91"/>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Filter Extraction</a:t>
            </a:r>
            <a:endParaRPr/>
          </a:p>
        </p:txBody>
      </p:sp>
      <p:sp>
        <p:nvSpPr>
          <p:cNvPr id="155" name="Google Shape;155;p9"/>
          <p:cNvSpPr txBox="1"/>
          <p:nvPr>
            <p:ph idx="1" type="body"/>
          </p:nvPr>
        </p:nvSpPr>
        <p:spPr>
          <a:xfrm>
            <a:off x="0" y="2055813"/>
            <a:ext cx="5063067" cy="350149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000"/>
              <a:buChar char="•"/>
            </a:pPr>
            <a:r>
              <a:rPr b="1" lang="en-US" sz="2000"/>
              <a:t>Filter</a:t>
            </a:r>
            <a:r>
              <a:rPr lang="en-US" sz="2000"/>
              <a:t> an image for a particular feature (convolution).</a:t>
            </a:r>
            <a:endParaRPr/>
          </a:p>
          <a:p>
            <a:pPr indent="-101600" lvl="0" marL="228600" rtl="0" algn="l">
              <a:lnSpc>
                <a:spcPct val="90000"/>
              </a:lnSpc>
              <a:spcBef>
                <a:spcPts val="1000"/>
              </a:spcBef>
              <a:spcAft>
                <a:spcPts val="0"/>
              </a:spcAft>
              <a:buClr>
                <a:schemeClr val="dk1"/>
              </a:buClr>
              <a:buSzPts val="2000"/>
              <a:buNone/>
            </a:pPr>
            <a:r>
              <a:t/>
            </a:r>
            <a:endParaRPr sz="2000"/>
          </a:p>
          <a:p>
            <a:pPr indent="-228600" lvl="0" marL="228600" rtl="0" algn="l">
              <a:lnSpc>
                <a:spcPct val="90000"/>
              </a:lnSpc>
              <a:spcBef>
                <a:spcPts val="1000"/>
              </a:spcBef>
              <a:spcAft>
                <a:spcPts val="0"/>
              </a:spcAft>
              <a:buClr>
                <a:schemeClr val="dk1"/>
              </a:buClr>
              <a:buSzPts val="2000"/>
              <a:buChar char="•"/>
            </a:pPr>
            <a:r>
              <a:rPr b="1" lang="en-US" sz="2000"/>
              <a:t>Detect</a:t>
            </a:r>
            <a:r>
              <a:rPr lang="en-US" sz="2000"/>
              <a:t> that feature within the filtered image (ReLU).</a:t>
            </a:r>
            <a:endParaRPr/>
          </a:p>
          <a:p>
            <a:pPr indent="-101600" lvl="0" marL="228600" rtl="0" algn="l">
              <a:lnSpc>
                <a:spcPct val="90000"/>
              </a:lnSpc>
              <a:spcBef>
                <a:spcPts val="1000"/>
              </a:spcBef>
              <a:spcAft>
                <a:spcPts val="0"/>
              </a:spcAft>
              <a:buClr>
                <a:schemeClr val="dk1"/>
              </a:buClr>
              <a:buSzPts val="2000"/>
              <a:buNone/>
            </a:pPr>
            <a:r>
              <a:t/>
            </a:r>
            <a:endParaRPr sz="2000"/>
          </a:p>
          <a:p>
            <a:pPr indent="-228600" lvl="0" marL="228600" rtl="0" algn="l">
              <a:lnSpc>
                <a:spcPct val="90000"/>
              </a:lnSpc>
              <a:spcBef>
                <a:spcPts val="1000"/>
              </a:spcBef>
              <a:spcAft>
                <a:spcPts val="0"/>
              </a:spcAft>
              <a:buClr>
                <a:schemeClr val="dk1"/>
              </a:buClr>
              <a:buSzPts val="2000"/>
              <a:buChar char="•"/>
            </a:pPr>
            <a:r>
              <a:rPr b="1" lang="en-US" sz="2000"/>
              <a:t>Condense</a:t>
            </a:r>
            <a:r>
              <a:rPr lang="en-US" sz="2000"/>
              <a:t> the image to enhance the features (maximum pooling.</a:t>
            </a:r>
            <a:endParaRPr sz="2000"/>
          </a:p>
        </p:txBody>
      </p:sp>
      <p:pic>
        <p:nvPicPr>
          <p:cNvPr id="156" name="Google Shape;156;p9"/>
          <p:cNvPicPr preferRelativeResize="0"/>
          <p:nvPr/>
        </p:nvPicPr>
        <p:blipFill rotWithShape="1">
          <a:blip r:embed="rId3">
            <a:alphaModFix/>
          </a:blip>
          <a:srcRect b="0" l="0" r="0" t="0"/>
          <a:stretch/>
        </p:blipFill>
        <p:spPr>
          <a:xfrm>
            <a:off x="5554464" y="0"/>
            <a:ext cx="6637536" cy="6858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Convolutional Layer</a:t>
            </a:r>
            <a:endParaRPr/>
          </a:p>
        </p:txBody>
      </p:sp>
      <p:pic>
        <p:nvPicPr>
          <p:cNvPr id="162" name="Google Shape;162;p10"/>
          <p:cNvPicPr preferRelativeResize="0"/>
          <p:nvPr/>
        </p:nvPicPr>
        <p:blipFill rotWithShape="1">
          <a:blip r:embed="rId3">
            <a:alphaModFix/>
          </a:blip>
          <a:srcRect b="0" l="0" r="0" t="0"/>
          <a:stretch/>
        </p:blipFill>
        <p:spPr>
          <a:xfrm>
            <a:off x="1289050" y="1690688"/>
            <a:ext cx="9613900" cy="4343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Convolution</a:t>
            </a:r>
            <a:endParaRPr/>
          </a:p>
        </p:txBody>
      </p:sp>
      <p:pic>
        <p:nvPicPr>
          <p:cNvPr id="168" name="Google Shape;168;p11"/>
          <p:cNvPicPr preferRelativeResize="0"/>
          <p:nvPr>
            <p:ph idx="1" type="body"/>
          </p:nvPr>
        </p:nvPicPr>
        <p:blipFill rotWithShape="1">
          <a:blip r:embed="rId3">
            <a:alphaModFix/>
          </a:blip>
          <a:srcRect b="0" l="0" r="0" t="0"/>
          <a:stretch/>
        </p:blipFill>
        <p:spPr>
          <a:xfrm>
            <a:off x="1543594" y="1916180"/>
            <a:ext cx="1819885" cy="1819885"/>
          </a:xfrm>
          <a:prstGeom prst="rect">
            <a:avLst/>
          </a:prstGeom>
          <a:noFill/>
          <a:ln>
            <a:noFill/>
          </a:ln>
        </p:spPr>
      </p:pic>
      <p:pic>
        <p:nvPicPr>
          <p:cNvPr id="169" name="Google Shape;169;p11"/>
          <p:cNvPicPr preferRelativeResize="0"/>
          <p:nvPr/>
        </p:nvPicPr>
        <p:blipFill rotWithShape="1">
          <a:blip r:embed="rId4">
            <a:alphaModFix/>
          </a:blip>
          <a:srcRect b="0" l="0" r="0" t="0"/>
          <a:stretch/>
        </p:blipFill>
        <p:spPr>
          <a:xfrm>
            <a:off x="5617078" y="1457794"/>
            <a:ext cx="4650327" cy="498936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Padding</a:t>
            </a:r>
            <a:endParaRPr/>
          </a:p>
        </p:txBody>
      </p:sp>
      <p:pic>
        <p:nvPicPr>
          <p:cNvPr id="175" name="Google Shape;175;p19"/>
          <p:cNvPicPr preferRelativeResize="0"/>
          <p:nvPr/>
        </p:nvPicPr>
        <p:blipFill rotWithShape="1">
          <a:blip r:embed="rId3">
            <a:alphaModFix/>
          </a:blip>
          <a:srcRect b="0" l="0" r="0" t="0"/>
          <a:stretch/>
        </p:blipFill>
        <p:spPr>
          <a:xfrm>
            <a:off x="2514600" y="1879600"/>
            <a:ext cx="7162800" cy="4432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Convolutional Layer</a:t>
            </a:r>
            <a:endParaRPr/>
          </a:p>
        </p:txBody>
      </p:sp>
      <p:pic>
        <p:nvPicPr>
          <p:cNvPr id="181" name="Google Shape;181;p12"/>
          <p:cNvPicPr preferRelativeResize="0"/>
          <p:nvPr/>
        </p:nvPicPr>
        <p:blipFill rotWithShape="1">
          <a:blip r:embed="rId3">
            <a:alphaModFix/>
          </a:blip>
          <a:srcRect b="2608" l="1736" r="2332" t="2390"/>
          <a:stretch/>
        </p:blipFill>
        <p:spPr>
          <a:xfrm>
            <a:off x="1983347" y="1893194"/>
            <a:ext cx="7585657" cy="3953814"/>
          </a:xfrm>
          <a:prstGeom prst="rect">
            <a:avLst/>
          </a:prstGeom>
          <a:noFill/>
          <a:ln>
            <a:noFill/>
          </a:ln>
        </p:spPr>
      </p:pic>
      <p:sp>
        <p:nvSpPr>
          <p:cNvPr id="182" name="Google Shape;182;p12"/>
          <p:cNvSpPr/>
          <p:nvPr/>
        </p:nvSpPr>
        <p:spPr>
          <a:xfrm>
            <a:off x="328378" y="1416676"/>
            <a:ext cx="2934269" cy="2202287"/>
          </a:xfrm>
          <a:prstGeom prst="wedgeRectCallout">
            <a:avLst>
              <a:gd fmla="val 90336" name="adj1"/>
              <a:gd fmla="val 22808" name="adj2"/>
            </a:avLst>
          </a:prstGeom>
          <a:blipFill rotWithShape="1">
            <a:blip r:embed="rId4">
              <a:alphaModFix/>
            </a:blip>
            <a:stretch>
              <a:fillRect b="-5712" l="0" r="0" t="-285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latin typeface="Calibri"/>
                <a:ea typeface="Calibri"/>
                <a:cs typeface="Calibri"/>
                <a:sym typeface="Calibri"/>
              </a:rPr>
              <a:t> </a:t>
            </a:r>
            <a:endParaRPr/>
          </a:p>
        </p:txBody>
      </p:sp>
      <p:sp>
        <p:nvSpPr>
          <p:cNvPr id="183" name="Google Shape;183;p12"/>
          <p:cNvSpPr/>
          <p:nvPr/>
        </p:nvSpPr>
        <p:spPr>
          <a:xfrm>
            <a:off x="8741518" y="5167312"/>
            <a:ext cx="2934269" cy="1325563"/>
          </a:xfrm>
          <a:prstGeom prst="wedgeRectCallout">
            <a:avLst>
              <a:gd fmla="val -79962" name="adj1"/>
              <a:gd fmla="val -56226" name="adj2"/>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In order to have layers with same height and width, it is common to add zeros around the inputs (zero padding)</a:t>
            </a:r>
            <a:endParaRPr sz="18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Convolutional Layer</a:t>
            </a:r>
            <a:endParaRPr/>
          </a:p>
        </p:txBody>
      </p:sp>
      <p:pic>
        <p:nvPicPr>
          <p:cNvPr id="189" name="Google Shape;189;p13"/>
          <p:cNvPicPr preferRelativeResize="0"/>
          <p:nvPr/>
        </p:nvPicPr>
        <p:blipFill rotWithShape="1">
          <a:blip r:embed="rId3">
            <a:alphaModFix/>
          </a:blip>
          <a:srcRect b="3053" l="1698" r="3504" t="2645"/>
          <a:stretch/>
        </p:blipFill>
        <p:spPr>
          <a:xfrm>
            <a:off x="941776" y="1496311"/>
            <a:ext cx="9234152" cy="4443212"/>
          </a:xfrm>
          <a:prstGeom prst="rect">
            <a:avLst/>
          </a:prstGeom>
          <a:noFill/>
          <a:ln>
            <a:noFill/>
          </a:ln>
        </p:spPr>
      </p:pic>
      <p:sp>
        <p:nvSpPr>
          <p:cNvPr id="190" name="Google Shape;190;p13"/>
          <p:cNvSpPr/>
          <p:nvPr/>
        </p:nvSpPr>
        <p:spPr>
          <a:xfrm>
            <a:off x="8345511" y="595311"/>
            <a:ext cx="3549218" cy="1325563"/>
          </a:xfrm>
          <a:prstGeom prst="wedgeRectCallout">
            <a:avLst>
              <a:gd fmla="val -122902" name="adj1"/>
              <a:gd fmla="val 65221" name="adj2"/>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Es posible conectar una capa de entrada más grade con una capa más pequeña a través del espaciamiento de los campos receptivos (stride).</a:t>
            </a:r>
            <a:endParaRPr sz="1800">
              <a:solidFill>
                <a:schemeClr val="dk1"/>
              </a:solidFill>
              <a:latin typeface="Calibri"/>
              <a:ea typeface="Calibri"/>
              <a:cs typeface="Calibri"/>
              <a:sym typeface="Calibri"/>
            </a:endParaRPr>
          </a:p>
        </p:txBody>
      </p:sp>
      <p:sp>
        <p:nvSpPr>
          <p:cNvPr id="191" name="Google Shape;191;p13"/>
          <p:cNvSpPr/>
          <p:nvPr/>
        </p:nvSpPr>
        <p:spPr>
          <a:xfrm>
            <a:off x="0" y="5939523"/>
            <a:ext cx="121920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EB Garamond"/>
                <a:ea typeface="EB Garamond"/>
                <a:cs typeface="EB Garamond"/>
                <a:sym typeface="EB Garamond"/>
              </a:rPr>
              <a:t>Una neurona localizada en la fila i y columna j en la capa superior, se conecta con las salidas de las neuronas en la capa anterior localizadas en las filas </a:t>
            </a:r>
            <a:r>
              <a:rPr i="1" lang="en-US" sz="1800">
                <a:solidFill>
                  <a:schemeClr val="dk1"/>
                </a:solidFill>
                <a:latin typeface="EB Garamond"/>
                <a:ea typeface="EB Garamond"/>
                <a:cs typeface="EB Garamond"/>
                <a:sym typeface="EB Garamond"/>
              </a:rPr>
              <a:t>i </a:t>
            </a:r>
            <a:r>
              <a:rPr lang="en-US" sz="1800">
                <a:solidFill>
                  <a:schemeClr val="dk1"/>
                </a:solidFill>
                <a:latin typeface="EB Garamond"/>
                <a:ea typeface="EB Garamond"/>
                <a:cs typeface="EB Garamond"/>
                <a:sym typeface="EB Garamond"/>
              </a:rPr>
              <a:t>× </a:t>
            </a:r>
            <a:r>
              <a:rPr i="1" lang="en-US" sz="1800">
                <a:solidFill>
                  <a:schemeClr val="dk1"/>
                </a:solidFill>
                <a:latin typeface="EB Garamond"/>
                <a:ea typeface="EB Garamond"/>
                <a:cs typeface="EB Garamond"/>
                <a:sym typeface="EB Garamond"/>
              </a:rPr>
              <a:t>s</a:t>
            </a:r>
            <a:r>
              <a:rPr i="1" lang="en-US" sz="800">
                <a:solidFill>
                  <a:schemeClr val="dk1"/>
                </a:solidFill>
                <a:latin typeface="EB Garamond"/>
                <a:ea typeface="EB Garamond"/>
                <a:cs typeface="EB Garamond"/>
                <a:sym typeface="EB Garamond"/>
              </a:rPr>
              <a:t>h  </a:t>
            </a:r>
            <a:r>
              <a:rPr lang="en-US" sz="1800">
                <a:solidFill>
                  <a:schemeClr val="dk1"/>
                </a:solidFill>
                <a:latin typeface="EB Garamond"/>
                <a:ea typeface="EB Garamond"/>
                <a:cs typeface="EB Garamond"/>
                <a:sym typeface="EB Garamond"/>
              </a:rPr>
              <a:t>a  </a:t>
            </a:r>
            <a:r>
              <a:rPr i="1" lang="en-US" sz="1800">
                <a:solidFill>
                  <a:schemeClr val="dk1"/>
                </a:solidFill>
                <a:latin typeface="EB Garamond"/>
                <a:ea typeface="EB Garamond"/>
                <a:cs typeface="EB Garamond"/>
                <a:sym typeface="EB Garamond"/>
              </a:rPr>
              <a:t>i </a:t>
            </a:r>
            <a:r>
              <a:rPr lang="en-US" sz="1800">
                <a:solidFill>
                  <a:schemeClr val="dk1"/>
                </a:solidFill>
                <a:latin typeface="EB Garamond"/>
                <a:ea typeface="EB Garamond"/>
                <a:cs typeface="EB Garamond"/>
                <a:sym typeface="EB Garamond"/>
              </a:rPr>
              <a:t>× </a:t>
            </a:r>
            <a:r>
              <a:rPr i="1" lang="en-US" sz="1800">
                <a:solidFill>
                  <a:schemeClr val="dk1"/>
                </a:solidFill>
                <a:latin typeface="EB Garamond"/>
                <a:ea typeface="EB Garamond"/>
                <a:cs typeface="EB Garamond"/>
                <a:sym typeface="EB Garamond"/>
              </a:rPr>
              <a:t>s</a:t>
            </a:r>
            <a:r>
              <a:rPr i="1" lang="en-US" sz="800">
                <a:solidFill>
                  <a:schemeClr val="dk1"/>
                </a:solidFill>
                <a:latin typeface="EB Garamond"/>
                <a:ea typeface="EB Garamond"/>
                <a:cs typeface="EB Garamond"/>
                <a:sym typeface="EB Garamond"/>
              </a:rPr>
              <a:t>h </a:t>
            </a:r>
            <a:r>
              <a:rPr lang="en-US" sz="1800">
                <a:solidFill>
                  <a:schemeClr val="dk1"/>
                </a:solidFill>
                <a:latin typeface="EB Garamond"/>
                <a:ea typeface="EB Garamond"/>
                <a:cs typeface="EB Garamond"/>
                <a:sym typeface="EB Garamond"/>
              </a:rPr>
              <a:t>+ </a:t>
            </a:r>
            <a:r>
              <a:rPr i="1" lang="en-US" sz="1800">
                <a:solidFill>
                  <a:schemeClr val="dk1"/>
                </a:solidFill>
                <a:latin typeface="EB Garamond"/>
                <a:ea typeface="EB Garamond"/>
                <a:cs typeface="EB Garamond"/>
                <a:sym typeface="EB Garamond"/>
              </a:rPr>
              <a:t>f</a:t>
            </a:r>
            <a:r>
              <a:rPr i="1" lang="en-US" sz="800">
                <a:solidFill>
                  <a:schemeClr val="dk1"/>
                </a:solidFill>
                <a:latin typeface="EB Garamond"/>
                <a:ea typeface="EB Garamond"/>
                <a:cs typeface="EB Garamond"/>
                <a:sym typeface="EB Garamond"/>
              </a:rPr>
              <a:t>h </a:t>
            </a:r>
            <a:r>
              <a:rPr lang="en-US" sz="1800">
                <a:solidFill>
                  <a:schemeClr val="dk1"/>
                </a:solidFill>
                <a:latin typeface="EB Garamond"/>
                <a:ea typeface="EB Garamond"/>
                <a:cs typeface="EB Garamond"/>
                <a:sym typeface="EB Garamond"/>
              </a:rPr>
              <a:t>– 1 y columnas </a:t>
            </a:r>
            <a:r>
              <a:rPr i="1" lang="en-US" sz="1800">
                <a:solidFill>
                  <a:schemeClr val="dk1"/>
                </a:solidFill>
                <a:latin typeface="EB Garamond"/>
                <a:ea typeface="EB Garamond"/>
                <a:cs typeface="EB Garamond"/>
                <a:sym typeface="EB Garamond"/>
              </a:rPr>
              <a:t>j </a:t>
            </a:r>
            <a:r>
              <a:rPr lang="en-US" sz="1800">
                <a:solidFill>
                  <a:schemeClr val="dk1"/>
                </a:solidFill>
                <a:latin typeface="EB Garamond"/>
                <a:ea typeface="EB Garamond"/>
                <a:cs typeface="EB Garamond"/>
                <a:sym typeface="EB Garamond"/>
              </a:rPr>
              <a:t>× </a:t>
            </a:r>
            <a:r>
              <a:rPr i="1" lang="en-US" sz="1800">
                <a:solidFill>
                  <a:schemeClr val="dk1"/>
                </a:solidFill>
                <a:latin typeface="EB Garamond"/>
                <a:ea typeface="EB Garamond"/>
                <a:cs typeface="EB Garamond"/>
                <a:sym typeface="EB Garamond"/>
              </a:rPr>
              <a:t>s</a:t>
            </a:r>
            <a:r>
              <a:rPr i="1" lang="en-US" sz="800">
                <a:solidFill>
                  <a:schemeClr val="dk1"/>
                </a:solidFill>
                <a:latin typeface="EB Garamond"/>
                <a:ea typeface="EB Garamond"/>
                <a:cs typeface="EB Garamond"/>
                <a:sym typeface="EB Garamond"/>
              </a:rPr>
              <a:t>w </a:t>
            </a:r>
            <a:r>
              <a:rPr lang="en-US" sz="1800">
                <a:solidFill>
                  <a:schemeClr val="dk1"/>
                </a:solidFill>
                <a:latin typeface="EB Garamond"/>
                <a:ea typeface="EB Garamond"/>
                <a:cs typeface="EB Garamond"/>
                <a:sym typeface="EB Garamond"/>
              </a:rPr>
              <a:t> a  </a:t>
            </a:r>
            <a:r>
              <a:rPr i="1" lang="en-US" sz="1800">
                <a:solidFill>
                  <a:schemeClr val="dk1"/>
                </a:solidFill>
                <a:latin typeface="EB Garamond"/>
                <a:ea typeface="EB Garamond"/>
                <a:cs typeface="EB Garamond"/>
                <a:sym typeface="EB Garamond"/>
              </a:rPr>
              <a:t>j </a:t>
            </a:r>
            <a:r>
              <a:rPr lang="en-US" sz="1800">
                <a:solidFill>
                  <a:schemeClr val="dk1"/>
                </a:solidFill>
                <a:latin typeface="EB Garamond"/>
                <a:ea typeface="EB Garamond"/>
                <a:cs typeface="EB Garamond"/>
                <a:sym typeface="EB Garamond"/>
              </a:rPr>
              <a:t>× </a:t>
            </a:r>
            <a:r>
              <a:rPr i="1" lang="en-US" sz="1800">
                <a:solidFill>
                  <a:schemeClr val="dk1"/>
                </a:solidFill>
                <a:latin typeface="EB Garamond"/>
                <a:ea typeface="EB Garamond"/>
                <a:cs typeface="EB Garamond"/>
                <a:sym typeface="EB Garamond"/>
              </a:rPr>
              <a:t>s</a:t>
            </a:r>
            <a:r>
              <a:rPr i="1" lang="en-US" sz="800">
                <a:solidFill>
                  <a:schemeClr val="dk1"/>
                </a:solidFill>
                <a:latin typeface="EB Garamond"/>
                <a:ea typeface="EB Garamond"/>
                <a:cs typeface="EB Garamond"/>
                <a:sym typeface="EB Garamond"/>
              </a:rPr>
              <a:t>w </a:t>
            </a:r>
            <a:r>
              <a:rPr lang="en-US" sz="1800">
                <a:solidFill>
                  <a:schemeClr val="dk1"/>
                </a:solidFill>
                <a:latin typeface="EB Garamond"/>
                <a:ea typeface="EB Garamond"/>
                <a:cs typeface="EB Garamond"/>
                <a:sym typeface="EB Garamond"/>
              </a:rPr>
              <a:t>+ </a:t>
            </a:r>
            <a:r>
              <a:rPr i="1" lang="en-US" sz="1800">
                <a:solidFill>
                  <a:schemeClr val="dk1"/>
                </a:solidFill>
                <a:latin typeface="EB Garamond"/>
                <a:ea typeface="EB Garamond"/>
                <a:cs typeface="EB Garamond"/>
                <a:sym typeface="EB Garamond"/>
              </a:rPr>
              <a:t>f</a:t>
            </a:r>
            <a:r>
              <a:rPr i="1" lang="en-US" sz="800">
                <a:solidFill>
                  <a:schemeClr val="dk1"/>
                </a:solidFill>
                <a:latin typeface="EB Garamond"/>
                <a:ea typeface="EB Garamond"/>
                <a:cs typeface="EB Garamond"/>
                <a:sym typeface="EB Garamond"/>
              </a:rPr>
              <a:t>w </a:t>
            </a:r>
            <a:r>
              <a:rPr lang="en-US" sz="1800">
                <a:solidFill>
                  <a:schemeClr val="dk1"/>
                </a:solidFill>
                <a:latin typeface="EB Garamond"/>
                <a:ea typeface="EB Garamond"/>
                <a:cs typeface="EB Garamond"/>
                <a:sym typeface="EB Garamond"/>
              </a:rPr>
              <a:t>– 1, donde </a:t>
            </a:r>
            <a:r>
              <a:rPr i="1" lang="en-US" sz="1800">
                <a:solidFill>
                  <a:schemeClr val="dk1"/>
                </a:solidFill>
                <a:latin typeface="EB Garamond"/>
                <a:ea typeface="EB Garamond"/>
                <a:cs typeface="EB Garamond"/>
                <a:sym typeface="EB Garamond"/>
              </a:rPr>
              <a:t>s</a:t>
            </a:r>
            <a:r>
              <a:rPr i="1" lang="en-US" sz="800">
                <a:solidFill>
                  <a:schemeClr val="dk1"/>
                </a:solidFill>
                <a:latin typeface="EB Garamond"/>
                <a:ea typeface="EB Garamond"/>
                <a:cs typeface="EB Garamond"/>
                <a:sym typeface="EB Garamond"/>
              </a:rPr>
              <a:t>h </a:t>
            </a:r>
            <a:r>
              <a:rPr lang="en-US" sz="1800">
                <a:solidFill>
                  <a:schemeClr val="dk1"/>
                </a:solidFill>
                <a:latin typeface="EB Garamond"/>
                <a:ea typeface="EB Garamond"/>
                <a:cs typeface="EB Garamond"/>
                <a:sym typeface="EB Garamond"/>
              </a:rPr>
              <a:t>y </a:t>
            </a:r>
            <a:r>
              <a:rPr i="1" lang="en-US" sz="1800">
                <a:solidFill>
                  <a:schemeClr val="dk1"/>
                </a:solidFill>
                <a:latin typeface="EB Garamond"/>
                <a:ea typeface="EB Garamond"/>
                <a:cs typeface="EB Garamond"/>
                <a:sym typeface="EB Garamond"/>
              </a:rPr>
              <a:t>s</a:t>
            </a:r>
            <a:r>
              <a:rPr i="1" lang="en-US" sz="800">
                <a:solidFill>
                  <a:schemeClr val="dk1"/>
                </a:solidFill>
                <a:latin typeface="EB Garamond"/>
                <a:ea typeface="EB Garamond"/>
                <a:cs typeface="EB Garamond"/>
                <a:sym typeface="EB Garamond"/>
              </a:rPr>
              <a:t>w </a:t>
            </a:r>
            <a:r>
              <a:rPr lang="en-US" sz="1800">
                <a:solidFill>
                  <a:schemeClr val="dk1"/>
                </a:solidFill>
                <a:latin typeface="EB Garamond"/>
                <a:ea typeface="EB Garamond"/>
                <a:cs typeface="EB Garamond"/>
                <a:sym typeface="EB Garamond"/>
              </a:rPr>
              <a:t> son los strides verticals y horizontales.</a:t>
            </a:r>
            <a:endParaRPr sz="18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Filters</a:t>
            </a:r>
            <a:endParaRPr/>
          </a:p>
        </p:txBody>
      </p:sp>
      <p:pic>
        <p:nvPicPr>
          <p:cNvPr id="198" name="Google Shape;198;p14"/>
          <p:cNvPicPr preferRelativeResize="0"/>
          <p:nvPr/>
        </p:nvPicPr>
        <p:blipFill rotWithShape="1">
          <a:blip r:embed="rId3">
            <a:alphaModFix/>
          </a:blip>
          <a:srcRect b="0" l="0" r="0" t="0"/>
          <a:stretch/>
        </p:blipFill>
        <p:spPr>
          <a:xfrm>
            <a:off x="1915643" y="1310896"/>
            <a:ext cx="8360714" cy="5298442"/>
          </a:xfrm>
          <a:prstGeom prst="rect">
            <a:avLst/>
          </a:prstGeom>
          <a:noFill/>
          <a:ln>
            <a:noFill/>
          </a:ln>
        </p:spPr>
      </p:pic>
      <p:sp>
        <p:nvSpPr>
          <p:cNvPr id="199" name="Google Shape;199;p14"/>
          <p:cNvSpPr/>
          <p:nvPr/>
        </p:nvSpPr>
        <p:spPr>
          <a:xfrm>
            <a:off x="8398933" y="4808440"/>
            <a:ext cx="3454400" cy="147732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dk1"/>
                </a:solidFill>
                <a:latin typeface="EB Garamond"/>
                <a:ea typeface="EB Garamond"/>
                <a:cs typeface="EB Garamond"/>
                <a:sym typeface="EB Garamond"/>
              </a:rPr>
              <a:t>A layer full of neurons using the same filter outputs a </a:t>
            </a:r>
            <a:r>
              <a:rPr i="1" lang="en-US" sz="1800">
                <a:solidFill>
                  <a:schemeClr val="dk1"/>
                </a:solidFill>
                <a:latin typeface="EB Garamond"/>
                <a:ea typeface="EB Garamond"/>
                <a:cs typeface="EB Garamond"/>
                <a:sym typeface="EB Garamond"/>
              </a:rPr>
              <a:t>feature map</a:t>
            </a:r>
            <a:r>
              <a:rPr lang="en-US" sz="1800">
                <a:solidFill>
                  <a:schemeClr val="dk1"/>
                </a:solidFill>
                <a:latin typeface="EB Garamond"/>
                <a:ea typeface="EB Garamond"/>
                <a:cs typeface="EB Garamond"/>
                <a:sym typeface="EB Garamond"/>
              </a:rPr>
              <a:t>, which highlights the areas in an image that activate the filter the most. </a:t>
            </a:r>
            <a:endParaRPr sz="18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Feature Maps</a:t>
            </a:r>
            <a:endParaRPr/>
          </a:p>
        </p:txBody>
      </p:sp>
      <p:pic>
        <p:nvPicPr>
          <p:cNvPr id="205" name="Google Shape;205;p15"/>
          <p:cNvPicPr preferRelativeResize="0"/>
          <p:nvPr>
            <p:ph idx="1" type="body"/>
          </p:nvPr>
        </p:nvPicPr>
        <p:blipFill rotWithShape="1">
          <a:blip r:embed="rId3">
            <a:alphaModFix/>
          </a:blip>
          <a:srcRect b="0" l="0" r="0" t="0"/>
          <a:stretch/>
        </p:blipFill>
        <p:spPr>
          <a:xfrm>
            <a:off x="1045514" y="1825625"/>
            <a:ext cx="10100971" cy="435133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Detect with ReLU</a:t>
            </a:r>
            <a:endParaRPr/>
          </a:p>
        </p:txBody>
      </p:sp>
      <p:sp>
        <p:nvSpPr>
          <p:cNvPr id="211" name="Google Shape;211;p16"/>
          <p:cNvSpPr txBox="1"/>
          <p:nvPr>
            <p:ph idx="1" type="body"/>
          </p:nvPr>
        </p:nvSpPr>
        <p:spPr>
          <a:xfrm>
            <a:off x="6347477" y="734783"/>
            <a:ext cx="52578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sz="2400"/>
              <a:t>After filtering, the feature maps pass through the activation function. </a:t>
            </a:r>
            <a:endParaRPr sz="2400"/>
          </a:p>
        </p:txBody>
      </p:sp>
      <p:pic>
        <p:nvPicPr>
          <p:cNvPr id="212" name="Google Shape;212;p16"/>
          <p:cNvPicPr preferRelativeResize="0"/>
          <p:nvPr/>
        </p:nvPicPr>
        <p:blipFill rotWithShape="1">
          <a:blip r:embed="rId3">
            <a:alphaModFix/>
          </a:blip>
          <a:srcRect b="0" l="0" r="0" t="0"/>
          <a:stretch/>
        </p:blipFill>
        <p:spPr>
          <a:xfrm>
            <a:off x="586723" y="2063565"/>
            <a:ext cx="11129554" cy="4794435"/>
          </a:xfrm>
          <a:prstGeom prst="rect">
            <a:avLst/>
          </a:prstGeom>
          <a:noFill/>
          <a:ln>
            <a:noFill/>
          </a:ln>
        </p:spPr>
      </p:pic>
      <p:pic>
        <p:nvPicPr>
          <p:cNvPr id="213" name="Google Shape;213;p16"/>
          <p:cNvPicPr preferRelativeResize="0"/>
          <p:nvPr/>
        </p:nvPicPr>
        <p:blipFill rotWithShape="1">
          <a:blip r:embed="rId4">
            <a:alphaModFix/>
          </a:blip>
          <a:srcRect b="0" l="0" r="0" t="0"/>
          <a:stretch/>
        </p:blipFill>
        <p:spPr>
          <a:xfrm>
            <a:off x="196495" y="1920331"/>
            <a:ext cx="3396343" cy="198024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Stacking Feature Maps</a:t>
            </a:r>
            <a:endParaRPr/>
          </a:p>
        </p:txBody>
      </p:sp>
      <p:pic>
        <p:nvPicPr>
          <p:cNvPr id="219" name="Google Shape;219;p17"/>
          <p:cNvPicPr preferRelativeResize="0"/>
          <p:nvPr/>
        </p:nvPicPr>
        <p:blipFill rotWithShape="1">
          <a:blip r:embed="rId3">
            <a:alphaModFix/>
          </a:blip>
          <a:srcRect b="0" l="0" r="0" t="0"/>
          <a:stretch/>
        </p:blipFill>
        <p:spPr>
          <a:xfrm>
            <a:off x="3024233" y="1337599"/>
            <a:ext cx="6143534" cy="544202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gf1dbe8969c_1_9"/>
          <p:cNvSpPr txBox="1"/>
          <p:nvPr/>
        </p:nvSpPr>
        <p:spPr>
          <a:xfrm>
            <a:off x="5693925" y="2200150"/>
            <a:ext cx="5891700" cy="31548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4800">
                <a:solidFill>
                  <a:srgbClr val="441848"/>
                </a:solidFill>
                <a:latin typeface="Montserrat"/>
                <a:ea typeface="Montserrat"/>
                <a:cs typeface="Montserrat"/>
                <a:sym typeface="Montserrat"/>
              </a:rPr>
              <a:t>Computer Vision </a:t>
            </a:r>
            <a:r>
              <a:rPr b="1" lang="en-US" sz="4800">
                <a:solidFill>
                  <a:srgbClr val="441848"/>
                </a:solidFill>
                <a:latin typeface="Montserrat"/>
                <a:ea typeface="Montserrat"/>
                <a:cs typeface="Montserrat"/>
                <a:sym typeface="Montserrat"/>
              </a:rPr>
              <a:t>P</a:t>
            </a:r>
            <a:r>
              <a:rPr b="1" lang="en-US" sz="4800">
                <a:solidFill>
                  <a:srgbClr val="441848"/>
                </a:solidFill>
                <a:latin typeface="Montserrat"/>
                <a:ea typeface="Montserrat"/>
                <a:cs typeface="Montserrat"/>
                <a:sym typeface="Montserrat"/>
              </a:rPr>
              <a:t>t 1</a:t>
            </a:r>
            <a:endParaRPr b="1" sz="1900"/>
          </a:p>
        </p:txBody>
      </p:sp>
      <p:pic>
        <p:nvPicPr>
          <p:cNvPr id="97" name="Google Shape;97;gf1dbe8969c_1_9"/>
          <p:cNvPicPr preferRelativeResize="0"/>
          <p:nvPr/>
        </p:nvPicPr>
        <p:blipFill>
          <a:blip r:embed="rId3">
            <a:alphaModFix/>
          </a:blip>
          <a:stretch>
            <a:fillRect/>
          </a:stretch>
        </p:blipFill>
        <p:spPr>
          <a:xfrm>
            <a:off x="10871700" y="6357133"/>
            <a:ext cx="1070498" cy="247567"/>
          </a:xfrm>
          <a:prstGeom prst="rect">
            <a:avLst/>
          </a:prstGeom>
          <a:noFill/>
          <a:ln>
            <a:noFill/>
          </a:ln>
        </p:spPr>
      </p:pic>
      <p:pic>
        <p:nvPicPr>
          <p:cNvPr id="98" name="Google Shape;98;gf1dbe8969c_1_9"/>
          <p:cNvPicPr preferRelativeResize="0"/>
          <p:nvPr/>
        </p:nvPicPr>
        <p:blipFill>
          <a:blip r:embed="rId4">
            <a:alphaModFix/>
          </a:blip>
          <a:stretch>
            <a:fillRect/>
          </a:stretch>
        </p:blipFill>
        <p:spPr>
          <a:xfrm>
            <a:off x="10871700" y="6357133"/>
            <a:ext cx="1070498" cy="247567"/>
          </a:xfrm>
          <a:prstGeom prst="rect">
            <a:avLst/>
          </a:prstGeom>
          <a:noFill/>
          <a:ln>
            <a:noFill/>
          </a:ln>
        </p:spPr>
      </p:pic>
      <p:pic>
        <p:nvPicPr>
          <p:cNvPr id="99" name="Google Shape;99;gf1dbe8969c_1_9"/>
          <p:cNvPicPr preferRelativeResize="0"/>
          <p:nvPr/>
        </p:nvPicPr>
        <p:blipFill>
          <a:blip r:embed="rId5">
            <a:alphaModFix/>
          </a:blip>
          <a:stretch>
            <a:fillRect/>
          </a:stretch>
        </p:blipFill>
        <p:spPr>
          <a:xfrm>
            <a:off x="-71300" y="-1"/>
            <a:ext cx="4323418" cy="685800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b="1" lang="en-US" sz="4800">
                <a:solidFill>
                  <a:srgbClr val="441848"/>
                </a:solidFill>
                <a:latin typeface="Montserrat"/>
                <a:ea typeface="Montserrat"/>
                <a:cs typeface="Montserrat"/>
                <a:sym typeface="Montserrat"/>
              </a:rPr>
              <a:t>Let’s Code!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Pooling Layer</a:t>
            </a:r>
            <a:endParaRPr/>
          </a:p>
        </p:txBody>
      </p:sp>
      <p:pic>
        <p:nvPicPr>
          <p:cNvPr id="230" name="Google Shape;230;p20"/>
          <p:cNvPicPr preferRelativeResize="0"/>
          <p:nvPr>
            <p:ph idx="1" type="body"/>
          </p:nvPr>
        </p:nvPicPr>
        <p:blipFill rotWithShape="1">
          <a:blip r:embed="rId3">
            <a:alphaModFix/>
          </a:blip>
          <a:srcRect b="0" l="0" r="0" t="0"/>
          <a:stretch/>
        </p:blipFill>
        <p:spPr>
          <a:xfrm>
            <a:off x="838200" y="1690688"/>
            <a:ext cx="4211455" cy="4351338"/>
          </a:xfrm>
          <a:prstGeom prst="rect">
            <a:avLst/>
          </a:prstGeom>
          <a:noFill/>
          <a:ln>
            <a:noFill/>
          </a:ln>
        </p:spPr>
      </p:pic>
      <p:pic>
        <p:nvPicPr>
          <p:cNvPr id="231" name="Google Shape;231;p20"/>
          <p:cNvPicPr preferRelativeResize="0"/>
          <p:nvPr/>
        </p:nvPicPr>
        <p:blipFill rotWithShape="1">
          <a:blip r:embed="rId4">
            <a:alphaModFix/>
          </a:blip>
          <a:srcRect b="0" l="0" r="0" t="0"/>
          <a:stretch/>
        </p:blipFill>
        <p:spPr>
          <a:xfrm>
            <a:off x="5590403" y="2007462"/>
            <a:ext cx="6199665" cy="357341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Pooling Layer</a:t>
            </a:r>
            <a:endParaRPr/>
          </a:p>
        </p:txBody>
      </p:sp>
      <p:sp>
        <p:nvSpPr>
          <p:cNvPr id="237" name="Google Shape;237;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i="1" lang="en-US" sz="2400"/>
              <a:t>Subsample </a:t>
            </a:r>
            <a:r>
              <a:rPr lang="en-US" sz="2400"/>
              <a:t>the input image in order to reduce the computational load, the memory usage, and the number of parameters.</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238" name="Google Shape;238;p21"/>
          <p:cNvPicPr preferRelativeResize="0"/>
          <p:nvPr/>
        </p:nvPicPr>
        <p:blipFill rotWithShape="1">
          <a:blip r:embed="rId3">
            <a:alphaModFix/>
          </a:blip>
          <a:srcRect b="0" l="0" r="0" t="0"/>
          <a:stretch/>
        </p:blipFill>
        <p:spPr>
          <a:xfrm>
            <a:off x="1583452" y="2727688"/>
            <a:ext cx="9025096" cy="376518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Pooling Layer</a:t>
            </a:r>
            <a:endParaRPr/>
          </a:p>
        </p:txBody>
      </p:sp>
      <p:sp>
        <p:nvSpPr>
          <p:cNvPr id="244" name="Google Shape;244;p22"/>
          <p:cNvSpPr txBox="1"/>
          <p:nvPr>
            <p:ph idx="1" type="body"/>
          </p:nvPr>
        </p:nvSpPr>
        <p:spPr>
          <a:xfrm>
            <a:off x="838199" y="1578702"/>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It introduces some level of </a:t>
            </a:r>
            <a:r>
              <a:rPr i="1" lang="en-US"/>
              <a:t>invariance </a:t>
            </a:r>
            <a:r>
              <a:rPr lang="en-US"/>
              <a:t>to small translations.</a:t>
            </a:r>
            <a:endParaRPr/>
          </a:p>
        </p:txBody>
      </p:sp>
      <p:pic>
        <p:nvPicPr>
          <p:cNvPr id="245" name="Google Shape;245;p22"/>
          <p:cNvPicPr preferRelativeResize="0"/>
          <p:nvPr/>
        </p:nvPicPr>
        <p:blipFill rotWithShape="1">
          <a:blip r:embed="rId3">
            <a:alphaModFix/>
          </a:blip>
          <a:srcRect b="0" l="0" r="0" t="0"/>
          <a:stretch/>
        </p:blipFill>
        <p:spPr>
          <a:xfrm>
            <a:off x="2823662" y="2078388"/>
            <a:ext cx="6544673" cy="444061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Max Pooling</a:t>
            </a:r>
            <a:endParaRPr/>
          </a:p>
        </p:txBody>
      </p:sp>
      <p:pic>
        <p:nvPicPr>
          <p:cNvPr id="251" name="Google Shape;251;p23"/>
          <p:cNvPicPr preferRelativeResize="0"/>
          <p:nvPr>
            <p:ph idx="1" type="body"/>
          </p:nvPr>
        </p:nvPicPr>
        <p:blipFill rotWithShape="1">
          <a:blip r:embed="rId3">
            <a:alphaModFix/>
          </a:blip>
          <a:srcRect b="0" l="0" r="0" t="0"/>
          <a:stretch/>
        </p:blipFill>
        <p:spPr>
          <a:xfrm>
            <a:off x="838200" y="2732804"/>
            <a:ext cx="10515600" cy="253698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f1dbe8969c_1_176"/>
          <p:cNvSpPr txBox="1"/>
          <p:nvPr/>
        </p:nvSpPr>
        <p:spPr>
          <a:xfrm>
            <a:off x="5693925" y="2200150"/>
            <a:ext cx="5891700" cy="18408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4800">
                <a:solidFill>
                  <a:srgbClr val="441848"/>
                </a:solidFill>
                <a:latin typeface="Montserrat"/>
                <a:ea typeface="Montserrat"/>
                <a:cs typeface="Montserrat"/>
                <a:sym typeface="Montserrat"/>
              </a:rPr>
              <a:t>Computer Vision Pt 1</a:t>
            </a:r>
            <a:endParaRPr b="1" sz="1900"/>
          </a:p>
        </p:txBody>
      </p:sp>
      <p:pic>
        <p:nvPicPr>
          <p:cNvPr id="257" name="Google Shape;257;gf1dbe8969c_1_176"/>
          <p:cNvPicPr preferRelativeResize="0"/>
          <p:nvPr/>
        </p:nvPicPr>
        <p:blipFill>
          <a:blip r:embed="rId3">
            <a:alphaModFix/>
          </a:blip>
          <a:stretch>
            <a:fillRect/>
          </a:stretch>
        </p:blipFill>
        <p:spPr>
          <a:xfrm>
            <a:off x="10871700" y="6357133"/>
            <a:ext cx="1070498" cy="247567"/>
          </a:xfrm>
          <a:prstGeom prst="rect">
            <a:avLst/>
          </a:prstGeom>
          <a:noFill/>
          <a:ln>
            <a:noFill/>
          </a:ln>
        </p:spPr>
      </p:pic>
      <p:pic>
        <p:nvPicPr>
          <p:cNvPr id="258" name="Google Shape;258;gf1dbe8969c_1_176"/>
          <p:cNvPicPr preferRelativeResize="0"/>
          <p:nvPr/>
        </p:nvPicPr>
        <p:blipFill>
          <a:blip r:embed="rId4">
            <a:alphaModFix/>
          </a:blip>
          <a:stretch>
            <a:fillRect/>
          </a:stretch>
        </p:blipFill>
        <p:spPr>
          <a:xfrm>
            <a:off x="10871700" y="6357133"/>
            <a:ext cx="1070498" cy="247567"/>
          </a:xfrm>
          <a:prstGeom prst="rect">
            <a:avLst/>
          </a:prstGeom>
          <a:noFill/>
          <a:ln>
            <a:noFill/>
          </a:ln>
        </p:spPr>
      </p:pic>
      <p:pic>
        <p:nvPicPr>
          <p:cNvPr id="259" name="Google Shape;259;gf1dbe8969c_1_176"/>
          <p:cNvPicPr preferRelativeResize="0"/>
          <p:nvPr/>
        </p:nvPicPr>
        <p:blipFill>
          <a:blip r:embed="rId5">
            <a:alphaModFix/>
          </a:blip>
          <a:stretch>
            <a:fillRect/>
          </a:stretch>
        </p:blipFill>
        <p:spPr>
          <a:xfrm>
            <a:off x="-71300" y="-1"/>
            <a:ext cx="4323418" cy="685800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3" name="Shape 263"/>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gf1dbe8969c_1_185"/>
          <p:cNvSpPr txBox="1"/>
          <p:nvPr/>
        </p:nvSpPr>
        <p:spPr>
          <a:xfrm>
            <a:off x="670650" y="374700"/>
            <a:ext cx="10850700" cy="1038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4800">
                <a:solidFill>
                  <a:srgbClr val="441848"/>
                </a:solidFill>
                <a:latin typeface="Montserrat"/>
                <a:ea typeface="Montserrat"/>
                <a:cs typeface="Montserrat"/>
                <a:sym typeface="Montserrat"/>
              </a:rPr>
              <a:t>Objetivo de aprendizaje</a:t>
            </a:r>
            <a:r>
              <a:rPr lang="en-US" sz="2800">
                <a:solidFill>
                  <a:srgbClr val="E8E7E3"/>
                </a:solidFill>
              </a:rPr>
              <a:t>🐱‍💻</a:t>
            </a:r>
            <a:endParaRPr sz="1900"/>
          </a:p>
        </p:txBody>
      </p:sp>
      <p:sp>
        <p:nvSpPr>
          <p:cNvPr id="105" name="Google Shape;105;gf1dbe8969c_1_185"/>
          <p:cNvSpPr txBox="1"/>
          <p:nvPr/>
        </p:nvSpPr>
        <p:spPr>
          <a:xfrm>
            <a:off x="670600" y="2877375"/>
            <a:ext cx="10961100" cy="1468800"/>
          </a:xfrm>
          <a:prstGeom prst="rect">
            <a:avLst/>
          </a:prstGeom>
          <a:noFill/>
          <a:ln>
            <a:noFill/>
          </a:ln>
        </p:spPr>
        <p:txBody>
          <a:bodyPr anchorCtr="0" anchor="t" bIns="121900" lIns="121900" spcFirstLastPara="1" rIns="121900" wrap="square" tIns="121900">
            <a:noAutofit/>
          </a:bodyPr>
          <a:lstStyle/>
          <a:p>
            <a:pPr indent="-463550" lvl="0" marL="609600" rtl="0" algn="just">
              <a:lnSpc>
                <a:spcPct val="90000"/>
              </a:lnSpc>
              <a:spcBef>
                <a:spcPts val="0"/>
              </a:spcBef>
              <a:spcAft>
                <a:spcPts val="0"/>
              </a:spcAft>
              <a:buClr>
                <a:schemeClr val="dk1"/>
              </a:buClr>
              <a:buSzPts val="2500"/>
              <a:buFont typeface="Montserrat"/>
              <a:buChar char="●"/>
            </a:pPr>
            <a:r>
              <a:rPr lang="en-US" sz="2500">
                <a:solidFill>
                  <a:schemeClr val="dk1"/>
                </a:solidFill>
                <a:latin typeface="Montserrat"/>
                <a:ea typeface="Montserrat"/>
                <a:cs typeface="Montserrat"/>
                <a:sym typeface="Montserrat"/>
              </a:rPr>
              <a:t>Aprender </a:t>
            </a:r>
            <a:r>
              <a:rPr b="1" lang="en-US" sz="2500">
                <a:solidFill>
                  <a:schemeClr val="dk1"/>
                </a:solidFill>
                <a:latin typeface="Montserrat"/>
                <a:ea typeface="Montserrat"/>
                <a:cs typeface="Montserrat"/>
                <a:sym typeface="Montserrat"/>
              </a:rPr>
              <a:t>cómo </a:t>
            </a:r>
            <a:r>
              <a:rPr lang="en-US" sz="2500">
                <a:solidFill>
                  <a:schemeClr val="dk1"/>
                </a:solidFill>
                <a:latin typeface="Montserrat"/>
                <a:ea typeface="Montserrat"/>
                <a:cs typeface="Montserrat"/>
                <a:sym typeface="Montserrat"/>
              </a:rPr>
              <a:t>una red neuronal es capaz de </a:t>
            </a:r>
            <a:r>
              <a:rPr b="1" lang="en-US" sz="2500">
                <a:solidFill>
                  <a:schemeClr val="dk1"/>
                </a:solidFill>
                <a:latin typeface="Montserrat"/>
                <a:ea typeface="Montserrat"/>
                <a:cs typeface="Montserrat"/>
                <a:sym typeface="Montserrat"/>
              </a:rPr>
              <a:t>“entender”</a:t>
            </a:r>
            <a:r>
              <a:rPr lang="en-US" sz="2500">
                <a:solidFill>
                  <a:schemeClr val="dk1"/>
                </a:solidFill>
                <a:latin typeface="Montserrat"/>
                <a:ea typeface="Montserrat"/>
                <a:cs typeface="Montserrat"/>
                <a:sym typeface="Montserrat"/>
              </a:rPr>
              <a:t> una imagen natural lo suficiente para resolver problemas que la visión </a:t>
            </a:r>
            <a:r>
              <a:rPr b="1" lang="en-US" sz="2500">
                <a:solidFill>
                  <a:schemeClr val="dk1"/>
                </a:solidFill>
                <a:latin typeface="Montserrat"/>
                <a:ea typeface="Montserrat"/>
                <a:cs typeface="Montserrat"/>
                <a:sym typeface="Montserrat"/>
              </a:rPr>
              <a:t>humana </a:t>
            </a:r>
            <a:r>
              <a:rPr lang="en-US" sz="2500">
                <a:solidFill>
                  <a:schemeClr val="dk1"/>
                </a:solidFill>
                <a:latin typeface="Montserrat"/>
                <a:ea typeface="Montserrat"/>
                <a:cs typeface="Montserrat"/>
                <a:sym typeface="Montserrat"/>
              </a:rPr>
              <a:t>puede resolver.</a:t>
            </a:r>
            <a:r>
              <a:rPr lang="en-US" sz="2800">
                <a:solidFill>
                  <a:srgbClr val="E8E7E3"/>
                </a:solidFill>
              </a:rPr>
              <a:t>🤖</a:t>
            </a:r>
            <a:endParaRPr sz="2500">
              <a:solidFill>
                <a:schemeClr val="dk1"/>
              </a:solidFill>
              <a:latin typeface="Montserrat"/>
              <a:ea typeface="Montserrat"/>
              <a:cs typeface="Montserrat"/>
              <a:sym typeface="Montserrat"/>
            </a:endParaRPr>
          </a:p>
          <a:p>
            <a:pPr indent="0" lvl="0" marL="609600" rtl="0" algn="l">
              <a:spcBef>
                <a:spcPts val="0"/>
              </a:spcBef>
              <a:spcAft>
                <a:spcPts val="0"/>
              </a:spcAft>
              <a:buNone/>
            </a:pPr>
            <a:r>
              <a:t/>
            </a:r>
            <a:endParaRPr sz="2500">
              <a:latin typeface="Montserrat"/>
              <a:ea typeface="Montserrat"/>
              <a:cs typeface="Montserrat"/>
              <a:sym typeface="Montserrat"/>
            </a:endParaRPr>
          </a:p>
        </p:txBody>
      </p:sp>
      <p:pic>
        <p:nvPicPr>
          <p:cNvPr id="106" name="Google Shape;106;gf1dbe8969c_1_185"/>
          <p:cNvPicPr preferRelativeResize="0"/>
          <p:nvPr/>
        </p:nvPicPr>
        <p:blipFill>
          <a:blip r:embed="rId3">
            <a:alphaModFix/>
          </a:blip>
          <a:stretch>
            <a:fillRect/>
          </a:stretch>
        </p:blipFill>
        <p:spPr>
          <a:xfrm>
            <a:off x="10871700" y="6357133"/>
            <a:ext cx="1070498" cy="24756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Clasificación de Imágenes</a:t>
            </a:r>
            <a:endParaRPr/>
          </a:p>
        </p:txBody>
      </p:sp>
      <p:pic>
        <p:nvPicPr>
          <p:cNvPr id="112" name="Google Shape;112;p3"/>
          <p:cNvPicPr preferRelativeResize="0"/>
          <p:nvPr>
            <p:ph idx="1" type="body"/>
          </p:nvPr>
        </p:nvPicPr>
        <p:blipFill rotWithShape="1">
          <a:blip r:embed="rId3">
            <a:alphaModFix/>
          </a:blip>
          <a:srcRect b="0" l="0" r="0" t="21580"/>
          <a:stretch/>
        </p:blipFill>
        <p:spPr>
          <a:xfrm>
            <a:off x="1670712" y="1690688"/>
            <a:ext cx="8850575" cy="3944602"/>
          </a:xfrm>
          <a:prstGeom prst="rect">
            <a:avLst/>
          </a:prstGeom>
          <a:noFill/>
          <a:ln>
            <a:noFill/>
          </a:ln>
        </p:spPr>
      </p:pic>
      <p:sp>
        <p:nvSpPr>
          <p:cNvPr id="113" name="Google Shape;113;p3"/>
          <p:cNvSpPr/>
          <p:nvPr/>
        </p:nvSpPr>
        <p:spPr>
          <a:xfrm>
            <a:off x="95534" y="5063584"/>
            <a:ext cx="2934269" cy="1651114"/>
          </a:xfrm>
          <a:prstGeom prst="wedgeRectCallout">
            <a:avLst>
              <a:gd fmla="val 18891" name="adj1"/>
              <a:gd fmla="val -85703" name="adj2"/>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Dada una imagen, entrenaremos un algoritmo computacional capaz de identificar a qué clase pertenece.</a:t>
            </a:r>
            <a:endParaRPr/>
          </a:p>
        </p:txBody>
      </p:sp>
      <p:sp>
        <p:nvSpPr>
          <p:cNvPr id="114" name="Google Shape;114;p3"/>
          <p:cNvSpPr/>
          <p:nvPr/>
        </p:nvSpPr>
        <p:spPr>
          <a:xfrm>
            <a:off x="5959521" y="5834418"/>
            <a:ext cx="2934269" cy="681152"/>
          </a:xfrm>
          <a:prstGeom prst="wedgeRectCallout">
            <a:avLst>
              <a:gd fmla="val -6225" name="adj1"/>
              <a:gd fmla="val -139801" name="adj2"/>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Convolutional Neuronal Networks (Convnet o CNN)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Arquitectura de la Corteza Visual</a:t>
            </a:r>
            <a:endParaRPr/>
          </a:p>
        </p:txBody>
      </p:sp>
      <p:pic>
        <p:nvPicPr>
          <p:cNvPr id="120" name="Google Shape;120;p4"/>
          <p:cNvPicPr preferRelativeResize="0"/>
          <p:nvPr>
            <p:ph idx="1" type="body"/>
          </p:nvPr>
        </p:nvPicPr>
        <p:blipFill rotWithShape="1">
          <a:blip r:embed="rId3">
            <a:alphaModFix/>
          </a:blip>
          <a:srcRect b="0" l="0" r="0" t="0"/>
          <a:stretch/>
        </p:blipFill>
        <p:spPr>
          <a:xfrm>
            <a:off x="8806654" y="202920"/>
            <a:ext cx="2845027" cy="2090224"/>
          </a:xfrm>
          <a:prstGeom prst="rect">
            <a:avLst/>
          </a:prstGeom>
          <a:noFill/>
          <a:ln>
            <a:noFill/>
          </a:ln>
        </p:spPr>
      </p:pic>
      <p:sp>
        <p:nvSpPr>
          <p:cNvPr id="121" name="Google Shape;121;p4"/>
          <p:cNvSpPr txBox="1"/>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800"/>
              <a:buFont typeface="Arial"/>
              <a:buNone/>
            </a:pPr>
            <a:r>
              <a:rPr b="0" i="0" lang="en-US" sz="2800" u="none" cap="none" strike="noStrike">
                <a:solidFill>
                  <a:schemeClr val="dk1"/>
                </a:solidFill>
                <a:latin typeface="Calibri"/>
                <a:ea typeface="Calibri"/>
                <a:cs typeface="Calibri"/>
                <a:sym typeface="Calibri"/>
              </a:rPr>
              <a:t>David H. Hubel y Torsten Wisel (1958 y 1959).</a:t>
            </a:r>
            <a:endParaRPr/>
          </a:p>
        </p:txBody>
      </p:sp>
      <p:pic>
        <p:nvPicPr>
          <p:cNvPr id="122" name="Google Shape;122;p4"/>
          <p:cNvPicPr preferRelativeResize="0"/>
          <p:nvPr/>
        </p:nvPicPr>
        <p:blipFill rotWithShape="1">
          <a:blip r:embed="rId4">
            <a:alphaModFix/>
          </a:blip>
          <a:srcRect b="0" l="0" r="0" t="0"/>
          <a:stretch/>
        </p:blipFill>
        <p:spPr>
          <a:xfrm>
            <a:off x="3411940" y="2668541"/>
            <a:ext cx="8535443" cy="3017128"/>
          </a:xfrm>
          <a:prstGeom prst="rect">
            <a:avLst/>
          </a:prstGeom>
          <a:noFill/>
          <a:ln>
            <a:noFill/>
          </a:ln>
        </p:spPr>
      </p:pic>
      <p:sp>
        <p:nvSpPr>
          <p:cNvPr id="123" name="Google Shape;123;p4"/>
          <p:cNvSpPr/>
          <p:nvPr/>
        </p:nvSpPr>
        <p:spPr>
          <a:xfrm>
            <a:off x="244617" y="2708632"/>
            <a:ext cx="3167323" cy="230832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US" sz="1800" u="none" cap="none" strike="noStrike">
                <a:solidFill>
                  <a:schemeClr val="dk1"/>
                </a:solidFill>
                <a:latin typeface="Calibri"/>
                <a:ea typeface="Calibri"/>
                <a:cs typeface="Calibri"/>
                <a:sym typeface="Calibri"/>
              </a:rPr>
              <a:t>Demostraron que muchas neuronas en la corteza visual tienen un pequeño </a:t>
            </a:r>
            <a:r>
              <a:rPr b="1" i="0" lang="en-US" sz="1800" u="none" cap="none" strike="noStrike">
                <a:solidFill>
                  <a:schemeClr val="dk1"/>
                </a:solidFill>
                <a:latin typeface="Calibri"/>
                <a:ea typeface="Calibri"/>
                <a:cs typeface="Calibri"/>
                <a:sym typeface="Calibri"/>
              </a:rPr>
              <a:t>campo receptivo local (local receptive field),</a:t>
            </a:r>
            <a:r>
              <a:rPr b="0" i="0" lang="en-US" sz="1800" u="none" cap="none" strike="noStrike">
                <a:solidFill>
                  <a:schemeClr val="dk1"/>
                </a:solidFill>
                <a:latin typeface="Calibri"/>
                <a:ea typeface="Calibri"/>
                <a:cs typeface="Calibri"/>
                <a:sym typeface="Calibri"/>
              </a:rPr>
              <a:t> lo que significa que reaccionan solo a los estímulos visuales ubicados en una región limitada del campo visual.</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Convolutional Neuronal Networks</a:t>
            </a:r>
            <a:endParaRPr/>
          </a:p>
        </p:txBody>
      </p:sp>
      <p:sp>
        <p:nvSpPr>
          <p:cNvPr id="129" name="Google Shape;129;p5"/>
          <p:cNvSpPr txBox="1"/>
          <p:nvPr>
            <p:ph idx="1" type="body"/>
          </p:nvPr>
        </p:nvSpPr>
        <p:spPr>
          <a:xfrm>
            <a:off x="838200" y="1470783"/>
            <a:ext cx="10515600" cy="5202972"/>
          </a:xfrm>
          <a:prstGeom prst="rect">
            <a:avLst/>
          </a:prstGeom>
          <a:blipFill rotWithShape="1">
            <a:blip r:embed="rId3">
              <a:alphaModFix/>
            </a:blip>
            <a:stretch>
              <a:fillRect b="0" l="-843" r="0" t="-1462"/>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US"/>
              <a:t> </a:t>
            </a:r>
            <a:endParaRPr/>
          </a:p>
        </p:txBody>
      </p:sp>
      <p:pic>
        <p:nvPicPr>
          <p:cNvPr id="130" name="Google Shape;130;p5"/>
          <p:cNvPicPr preferRelativeResize="0"/>
          <p:nvPr/>
        </p:nvPicPr>
        <p:blipFill rotWithShape="1">
          <a:blip r:embed="rId4">
            <a:alphaModFix/>
          </a:blip>
          <a:srcRect b="0" l="0" r="0" t="0"/>
          <a:stretch/>
        </p:blipFill>
        <p:spPr>
          <a:xfrm>
            <a:off x="1701129" y="3329105"/>
            <a:ext cx="8789742" cy="3344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6"/>
          <p:cNvSpPr txBox="1"/>
          <p:nvPr>
            <p:ph type="ctrTitle"/>
          </p:nvPr>
        </p:nvSpPr>
        <p:spPr>
          <a:xfrm>
            <a:off x="1524000" y="1822800"/>
            <a:ext cx="9144000" cy="32124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25000"/>
              <a:buFont typeface="Calibri"/>
              <a:buNone/>
            </a:pPr>
            <a:r>
              <a:rPr b="1" lang="en-US" sz="4800">
                <a:solidFill>
                  <a:srgbClr val="441848"/>
                </a:solidFill>
                <a:latin typeface="Montserrat"/>
                <a:ea typeface="Montserrat"/>
                <a:cs typeface="Montserrat"/>
                <a:sym typeface="Montserrat"/>
              </a:rPr>
              <a:t>¿Por qué no utilizamos </a:t>
            </a:r>
            <a:endParaRPr b="1" sz="4800">
              <a:solidFill>
                <a:srgbClr val="441848"/>
              </a:solidFill>
              <a:latin typeface="Montserrat"/>
              <a:ea typeface="Montserrat"/>
              <a:cs typeface="Montserrat"/>
              <a:sym typeface="Montserrat"/>
            </a:endParaRPr>
          </a:p>
          <a:p>
            <a:pPr indent="0" lvl="0" marL="0" rtl="0" algn="ctr">
              <a:lnSpc>
                <a:spcPct val="90000"/>
              </a:lnSpc>
              <a:spcBef>
                <a:spcPts val="0"/>
              </a:spcBef>
              <a:spcAft>
                <a:spcPts val="0"/>
              </a:spcAft>
              <a:buClr>
                <a:schemeClr val="dk1"/>
              </a:buClr>
              <a:buSzPct val="125000"/>
              <a:buFont typeface="Calibri"/>
              <a:buNone/>
            </a:pPr>
            <a:r>
              <a:rPr b="1" lang="en-US" sz="4800">
                <a:solidFill>
                  <a:srgbClr val="441848"/>
                </a:solidFill>
                <a:latin typeface="Montserrat"/>
                <a:ea typeface="Montserrat"/>
                <a:cs typeface="Montserrat"/>
                <a:sym typeface="Montserrat"/>
              </a:rPr>
              <a:t>redes neuronales profundas con capas completamente conectadas para tareas de reconocimiento de imágenes?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Convolutional Classifier</a:t>
            </a:r>
            <a:endParaRPr/>
          </a:p>
        </p:txBody>
      </p:sp>
      <p:pic>
        <p:nvPicPr>
          <p:cNvPr id="141" name="Google Shape;141;p7"/>
          <p:cNvPicPr preferRelativeResize="0"/>
          <p:nvPr>
            <p:ph idx="1" type="body"/>
          </p:nvPr>
        </p:nvPicPr>
        <p:blipFill rotWithShape="1">
          <a:blip r:embed="rId3">
            <a:alphaModFix/>
          </a:blip>
          <a:srcRect b="16728" l="0" r="0" t="0"/>
          <a:stretch/>
        </p:blipFill>
        <p:spPr>
          <a:xfrm>
            <a:off x="820003" y="1690688"/>
            <a:ext cx="10515600" cy="2963199"/>
          </a:xfrm>
          <a:prstGeom prst="rect">
            <a:avLst/>
          </a:prstGeom>
          <a:noFill/>
          <a:ln>
            <a:noFill/>
          </a:ln>
        </p:spPr>
      </p:pic>
      <p:sp>
        <p:nvSpPr>
          <p:cNvPr id="142" name="Google Shape;142;p7"/>
          <p:cNvSpPr/>
          <p:nvPr/>
        </p:nvSpPr>
        <p:spPr>
          <a:xfrm>
            <a:off x="3161731" y="5492359"/>
            <a:ext cx="2934269" cy="974181"/>
          </a:xfrm>
          <a:prstGeom prst="wedgeRectCallout">
            <a:avLst>
              <a:gd fmla="val -6225" name="adj1"/>
              <a:gd fmla="val -139801" name="adj2"/>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Formada principalmente por capas que realizan operaciones convolucionales.</a:t>
            </a:r>
            <a:endParaRPr/>
          </a:p>
        </p:txBody>
      </p:sp>
      <p:sp>
        <p:nvSpPr>
          <p:cNvPr id="143" name="Google Shape;143;p7"/>
          <p:cNvSpPr/>
          <p:nvPr/>
        </p:nvSpPr>
        <p:spPr>
          <a:xfrm>
            <a:off x="6958084" y="5385451"/>
            <a:ext cx="2934269" cy="974181"/>
          </a:xfrm>
          <a:prstGeom prst="wedgeRectCallout">
            <a:avLst>
              <a:gd fmla="val -6225" name="adj1"/>
              <a:gd fmla="val -139801" name="adj2"/>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Formada principalmente por capas densas.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Convolutional Classifier</a:t>
            </a:r>
            <a:endParaRPr/>
          </a:p>
        </p:txBody>
      </p:sp>
      <p:pic>
        <p:nvPicPr>
          <p:cNvPr id="149" name="Google Shape;149;p8"/>
          <p:cNvPicPr preferRelativeResize="0"/>
          <p:nvPr>
            <p:ph idx="1" type="body"/>
          </p:nvPr>
        </p:nvPicPr>
        <p:blipFill rotWithShape="1">
          <a:blip r:embed="rId3">
            <a:alphaModFix/>
          </a:blip>
          <a:srcRect b="0" l="0" r="0" t="0"/>
          <a:stretch/>
        </p:blipFill>
        <p:spPr>
          <a:xfrm>
            <a:off x="1338289" y="1825625"/>
            <a:ext cx="9515421" cy="435133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2021-09-30T13:44:15Z</dcterms:created>
  <dc:creator>Didier Gamboa Angulo</dc:creator>
</cp:coreProperties>
</file>